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9" r:id="rId4"/>
    <p:sldId id="266" r:id="rId5"/>
    <p:sldId id="269" r:id="rId6"/>
    <p:sldId id="267" r:id="rId7"/>
    <p:sldId id="258" r:id="rId8"/>
    <p:sldId id="261" r:id="rId9"/>
    <p:sldId id="262" r:id="rId10"/>
    <p:sldId id="263" r:id="rId11"/>
    <p:sldId id="264" r:id="rId12"/>
    <p:sldId id="265"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7" autoAdjust="0"/>
    <p:restoredTop sz="94660"/>
  </p:normalViewPr>
  <p:slideViewPr>
    <p:cSldViewPr snapToGrid="0">
      <p:cViewPr varScale="1">
        <p:scale>
          <a:sx n="64" d="100"/>
          <a:sy n="64" d="100"/>
        </p:scale>
        <p:origin x="1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72B585-31E3-4E8E-A03D-9D920C0989DC}"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41BB-3A98-4C60-8F37-D3CA1D63DA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6835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72B585-31E3-4E8E-A03D-9D920C0989DC}"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41BB-3A98-4C60-8F37-D3CA1D63DACA}" type="slidenum">
              <a:rPr lang="en-US" smtClean="0"/>
              <a:t>‹#›</a:t>
            </a:fld>
            <a:endParaRPr lang="en-US"/>
          </a:p>
        </p:txBody>
      </p:sp>
    </p:spTree>
    <p:extLst>
      <p:ext uri="{BB962C8B-B14F-4D97-AF65-F5344CB8AC3E}">
        <p14:creationId xmlns:p14="http://schemas.microsoft.com/office/powerpoint/2010/main" val="396652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72B585-31E3-4E8E-A03D-9D920C0989DC}"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41BB-3A98-4C60-8F37-D3CA1D63DACA}" type="slidenum">
              <a:rPr lang="en-US" smtClean="0"/>
              <a:t>‹#›</a:t>
            </a:fld>
            <a:endParaRPr lang="en-US"/>
          </a:p>
        </p:txBody>
      </p:sp>
    </p:spTree>
    <p:extLst>
      <p:ext uri="{BB962C8B-B14F-4D97-AF65-F5344CB8AC3E}">
        <p14:creationId xmlns:p14="http://schemas.microsoft.com/office/powerpoint/2010/main" val="177206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72B585-31E3-4E8E-A03D-9D920C0989DC}"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41BB-3A98-4C60-8F37-D3CA1D63DACA}" type="slidenum">
              <a:rPr lang="en-US" smtClean="0"/>
              <a:t>‹#›</a:t>
            </a:fld>
            <a:endParaRPr lang="en-US"/>
          </a:p>
        </p:txBody>
      </p:sp>
    </p:spTree>
    <p:extLst>
      <p:ext uri="{BB962C8B-B14F-4D97-AF65-F5344CB8AC3E}">
        <p14:creationId xmlns:p14="http://schemas.microsoft.com/office/powerpoint/2010/main" val="231159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72B585-31E3-4E8E-A03D-9D920C0989DC}"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041BB-3A98-4C60-8F37-D3CA1D63DA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86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72B585-31E3-4E8E-A03D-9D920C0989DC}"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041BB-3A98-4C60-8F37-D3CA1D63DACA}" type="slidenum">
              <a:rPr lang="en-US" smtClean="0"/>
              <a:t>‹#›</a:t>
            </a:fld>
            <a:endParaRPr lang="en-US"/>
          </a:p>
        </p:txBody>
      </p:sp>
    </p:spTree>
    <p:extLst>
      <p:ext uri="{BB962C8B-B14F-4D97-AF65-F5344CB8AC3E}">
        <p14:creationId xmlns:p14="http://schemas.microsoft.com/office/powerpoint/2010/main" val="386179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72B585-31E3-4E8E-A03D-9D920C0989DC}" type="datetimeFigureOut">
              <a:rPr lang="en-US" smtClean="0"/>
              <a:t>6/23/2017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041BB-3A98-4C60-8F37-D3CA1D63DACA}" type="slidenum">
              <a:rPr lang="en-US" smtClean="0"/>
              <a:t>‹#›</a:t>
            </a:fld>
            <a:endParaRPr lang="en-US"/>
          </a:p>
        </p:txBody>
      </p:sp>
    </p:spTree>
    <p:extLst>
      <p:ext uri="{BB962C8B-B14F-4D97-AF65-F5344CB8AC3E}">
        <p14:creationId xmlns:p14="http://schemas.microsoft.com/office/powerpoint/2010/main" val="369051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72B585-31E3-4E8E-A03D-9D920C0989DC}" type="datetimeFigureOut">
              <a:rPr lang="en-US" smtClean="0"/>
              <a:t>6/23/2017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041BB-3A98-4C60-8F37-D3CA1D63DACA}" type="slidenum">
              <a:rPr lang="en-US" smtClean="0"/>
              <a:t>‹#›</a:t>
            </a:fld>
            <a:endParaRPr lang="en-US"/>
          </a:p>
        </p:txBody>
      </p:sp>
    </p:spTree>
    <p:extLst>
      <p:ext uri="{BB962C8B-B14F-4D97-AF65-F5344CB8AC3E}">
        <p14:creationId xmlns:p14="http://schemas.microsoft.com/office/powerpoint/2010/main" val="108007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72B585-31E3-4E8E-A03D-9D920C0989DC}" type="datetimeFigureOut">
              <a:rPr lang="en-US" smtClean="0"/>
              <a:t>6/23/2017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93041BB-3A98-4C60-8F37-D3CA1D63DACA}" type="slidenum">
              <a:rPr lang="en-US" smtClean="0"/>
              <a:t>‹#›</a:t>
            </a:fld>
            <a:endParaRPr lang="en-US"/>
          </a:p>
        </p:txBody>
      </p:sp>
    </p:spTree>
    <p:extLst>
      <p:ext uri="{BB962C8B-B14F-4D97-AF65-F5344CB8AC3E}">
        <p14:creationId xmlns:p14="http://schemas.microsoft.com/office/powerpoint/2010/main" val="347993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872B585-31E3-4E8E-A03D-9D920C0989DC}" type="datetimeFigureOut">
              <a:rPr lang="en-US" smtClean="0"/>
              <a:t>6/23/2017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93041BB-3A98-4C60-8F37-D3CA1D63DACA}" type="slidenum">
              <a:rPr lang="en-US" smtClean="0"/>
              <a:t>‹#›</a:t>
            </a:fld>
            <a:endParaRPr lang="en-US"/>
          </a:p>
        </p:txBody>
      </p:sp>
    </p:spTree>
    <p:extLst>
      <p:ext uri="{BB962C8B-B14F-4D97-AF65-F5344CB8AC3E}">
        <p14:creationId xmlns:p14="http://schemas.microsoft.com/office/powerpoint/2010/main" val="218326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2B585-31E3-4E8E-A03D-9D920C0989DC}"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041BB-3A98-4C60-8F37-D3CA1D63DACA}" type="slidenum">
              <a:rPr lang="en-US" smtClean="0"/>
              <a:t>‹#›</a:t>
            </a:fld>
            <a:endParaRPr lang="en-US"/>
          </a:p>
        </p:txBody>
      </p:sp>
    </p:spTree>
    <p:extLst>
      <p:ext uri="{BB962C8B-B14F-4D97-AF65-F5344CB8AC3E}">
        <p14:creationId xmlns:p14="http://schemas.microsoft.com/office/powerpoint/2010/main" val="2361569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872B585-31E3-4E8E-A03D-9D920C0989DC}" type="datetimeFigureOut">
              <a:rPr lang="en-US" smtClean="0"/>
              <a:t>6/23/2017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93041BB-3A98-4C60-8F37-D3CA1D63DAC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717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9030" y="2216645"/>
            <a:ext cx="9144000" cy="2387600"/>
          </a:xfrm>
        </p:spPr>
        <p:txBody>
          <a:bodyPr>
            <a:normAutofit fontScale="90000"/>
          </a:bodyPr>
          <a:lstStyle/>
          <a:p>
            <a:r>
              <a:rPr lang="en-US" dirty="0" smtClean="0"/>
              <a:t>Promoting Critical Thinking, Reading and Writing in the Classroom </a:t>
            </a:r>
            <a:endParaRPr lang="en-US" dirty="0"/>
          </a:p>
        </p:txBody>
      </p:sp>
    </p:spTree>
    <p:extLst>
      <p:ext uri="{BB962C8B-B14F-4D97-AF65-F5344CB8AC3E}">
        <p14:creationId xmlns:p14="http://schemas.microsoft.com/office/powerpoint/2010/main" val="146265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Close-reading prep</a:t>
            </a:r>
            <a:endParaRPr lang="en-US" dirty="0"/>
          </a:p>
        </p:txBody>
      </p:sp>
      <p:sp>
        <p:nvSpPr>
          <p:cNvPr id="3" name="Content Placeholder 2"/>
          <p:cNvSpPr>
            <a:spLocks noGrp="1"/>
          </p:cNvSpPr>
          <p:nvPr>
            <p:ph idx="1"/>
          </p:nvPr>
        </p:nvSpPr>
        <p:spPr>
          <a:xfrm>
            <a:off x="838200" y="1690688"/>
            <a:ext cx="10515600" cy="4351338"/>
          </a:xfrm>
        </p:spPr>
        <p:txBody>
          <a:bodyPr/>
          <a:lstStyle/>
          <a:p>
            <a:pPr lvl="1"/>
            <a:endParaRPr lang="en-US" dirty="0" smtClean="0"/>
          </a:p>
          <a:p>
            <a:pPr lvl="1"/>
            <a:r>
              <a:rPr lang="en-US" dirty="0" smtClean="0"/>
              <a:t>What happens in this episode? (summary)</a:t>
            </a:r>
          </a:p>
          <a:p>
            <a:pPr lvl="1"/>
            <a:r>
              <a:rPr lang="en-US" dirty="0" smtClean="0"/>
              <a:t>Who </a:t>
            </a:r>
            <a:r>
              <a:rPr lang="en-US" dirty="0" smtClean="0"/>
              <a:t>is the guest and who is the host</a:t>
            </a:r>
            <a:r>
              <a:rPr lang="en-US" dirty="0" smtClean="0"/>
              <a:t>?</a:t>
            </a:r>
            <a:endParaRPr lang="en-US" dirty="0" smtClean="0"/>
          </a:p>
          <a:p>
            <a:pPr lvl="1"/>
            <a:r>
              <a:rPr lang="en-US" dirty="0" smtClean="0"/>
              <a:t>Where and how does (or does not) hospitality happen in the text?</a:t>
            </a:r>
          </a:p>
          <a:p>
            <a:pPr marL="457200" lvl="1" indent="0">
              <a:buNone/>
            </a:pPr>
            <a:endParaRPr lang="en-US" dirty="0"/>
          </a:p>
          <a:p>
            <a:pPr marL="457200" lvl="1" indent="0">
              <a:buNone/>
            </a:pPr>
            <a:r>
              <a:rPr lang="en-US" dirty="0" smtClean="0"/>
              <a:t>For the close-reading itself:</a:t>
            </a:r>
          </a:p>
          <a:p>
            <a:pPr lvl="2"/>
            <a:r>
              <a:rPr lang="en-US" dirty="0" smtClean="0"/>
              <a:t>Who is speaking? </a:t>
            </a:r>
            <a:r>
              <a:rPr lang="en-US" dirty="0" smtClean="0"/>
              <a:t>(point of view)</a:t>
            </a:r>
            <a:endParaRPr lang="en-US" dirty="0" smtClean="0"/>
          </a:p>
          <a:p>
            <a:pPr lvl="2"/>
            <a:r>
              <a:rPr lang="en-US" dirty="0" smtClean="0"/>
              <a:t>Pay attention to the words (nouns, adjectives, verbs) used in the passage. </a:t>
            </a:r>
          </a:p>
          <a:p>
            <a:pPr lvl="2"/>
            <a:r>
              <a:rPr lang="en-US" dirty="0" smtClean="0"/>
              <a:t>Pay attention to the structure of the passage. Are there any repetitions? </a:t>
            </a:r>
          </a:p>
          <a:p>
            <a:pPr lvl="2"/>
            <a:r>
              <a:rPr lang="en-US" dirty="0" smtClean="0"/>
              <a:t>What are the key ideas of this passage? </a:t>
            </a:r>
            <a:endParaRPr lang="en-US" dirty="0" smtClean="0"/>
          </a:p>
          <a:p>
            <a:pPr lvl="1"/>
            <a:endParaRPr lang="en-US" dirty="0"/>
          </a:p>
        </p:txBody>
      </p:sp>
    </p:spTree>
    <p:extLst>
      <p:ext uri="{BB962C8B-B14F-4D97-AF65-F5344CB8AC3E}">
        <p14:creationId xmlns:p14="http://schemas.microsoft.com/office/powerpoint/2010/main" val="3315724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 Close-reading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“From </a:t>
            </a:r>
            <a:r>
              <a:rPr lang="en-US" dirty="0"/>
              <a:t>there we sailed with heavy hearts, and came to the land of the </a:t>
            </a:r>
            <a:r>
              <a:rPr lang="en-US" dirty="0" smtClean="0"/>
              <a:t>Cyclopes, </a:t>
            </a:r>
            <a:r>
              <a:rPr lang="en-US" dirty="0"/>
              <a:t>a lawless, aggressive people, who never lift their hands to plant or plough, but rely on the immortal gods. Wheat, barley, and vines with their richly clustered grapes, grow there without ploughing or sowing, and rain from </a:t>
            </a:r>
            <a:r>
              <a:rPr lang="en-US" dirty="0" smtClean="0"/>
              <a:t>Zeus</a:t>
            </a:r>
            <a:r>
              <a:rPr lang="en-US" dirty="0"/>
              <a:t> </a:t>
            </a:r>
            <a:r>
              <a:rPr lang="en-US" dirty="0" smtClean="0"/>
              <a:t>makes </a:t>
            </a:r>
            <a:r>
              <a:rPr lang="en-US" dirty="0"/>
              <a:t>them flourish. The Cyclopes have no council meetings, no code of law, but live in echoing caves on the mountain slopes, and each man lays down the law to his wives and children, and disregards his </a:t>
            </a:r>
            <a:r>
              <a:rPr lang="en-US" dirty="0" err="1"/>
              <a:t>neighbours</a:t>
            </a:r>
            <a:r>
              <a:rPr lang="en-US" dirty="0"/>
              <a:t>.</a:t>
            </a:r>
          </a:p>
          <a:p>
            <a:pPr marL="0" indent="0">
              <a:buNone/>
            </a:pPr>
            <a:r>
              <a:rPr lang="en-US" dirty="0" smtClean="0"/>
              <a:t>”A </a:t>
            </a:r>
            <a:r>
              <a:rPr lang="en-US" dirty="0"/>
              <a:t>fertile island lies slantwise outside the Cyclopes’ </a:t>
            </a:r>
            <a:r>
              <a:rPr lang="en-US" dirty="0" err="1"/>
              <a:t>harbour</a:t>
            </a:r>
            <a:r>
              <a:rPr lang="en-US" dirty="0"/>
              <a:t>, well wooded and neither close to nor far from shore. Countless wild goats inhabit it, since there is nothing to stop them, no hunters to suffer the hardship of beating a path through its woods, or to roam its mountaintops. There are no flocks, and no ploughed fields: but always unsown, and untilled it is free of mankind and nurtures only bleating goats. The Cyclopes have no vessels with crimson-painted prows, no shipwrights to build sound boats with oars, to meet their need and let them travel to other men’s cities, as other races visit each other over the sea in ships, no craftsmen that is who might also have turned it into a fine colony. For this island is by no means poor, but would carry any crop in due season. There are rich well-watered meadows there, along the shore of the grey sea, where vines would never fail. There is level land for the plough with soil so rich they could reap a dense harvest in season. And there’s a safe </a:t>
            </a:r>
            <a:r>
              <a:rPr lang="en-US" dirty="0" err="1"/>
              <a:t>harbour</a:t>
            </a:r>
            <a:r>
              <a:rPr lang="en-US" dirty="0"/>
              <a:t> where there’s no need for moorings, neither anchor stones nor hawsers: you can beach your ship and wait till the wind is fair and the spirit moves you to sail</a:t>
            </a:r>
            <a:r>
              <a:rPr lang="en-US" dirty="0" smtClean="0"/>
              <a:t>.”</a:t>
            </a:r>
            <a:endParaRPr lang="en-US" dirty="0"/>
          </a:p>
          <a:p>
            <a:endParaRPr lang="en-US" dirty="0"/>
          </a:p>
        </p:txBody>
      </p:sp>
    </p:spTree>
    <p:extLst>
      <p:ext uri="{BB962C8B-B14F-4D97-AF65-F5344CB8AC3E}">
        <p14:creationId xmlns:p14="http://schemas.microsoft.com/office/powerpoint/2010/main" val="224415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 Reflective Writing</a:t>
            </a:r>
            <a:endParaRPr lang="en-US" dirty="0"/>
          </a:p>
        </p:txBody>
      </p:sp>
      <p:sp>
        <p:nvSpPr>
          <p:cNvPr id="3" name="Content Placeholder 2"/>
          <p:cNvSpPr>
            <a:spLocks noGrp="1"/>
          </p:cNvSpPr>
          <p:nvPr>
            <p:ph idx="1"/>
          </p:nvPr>
        </p:nvSpPr>
        <p:spPr/>
        <p:txBody>
          <a:bodyPr/>
          <a:lstStyle/>
          <a:p>
            <a:r>
              <a:rPr lang="en-US" dirty="0" smtClean="0"/>
              <a:t>What did you lear</a:t>
            </a:r>
            <a:r>
              <a:rPr lang="en-US" dirty="0" smtClean="0"/>
              <a:t>n about the encounter between Odysseus and the Cyclops? To what extent is this episode representative (or not) of hospitality? What does this episode tell us about representation / monsters?  </a:t>
            </a:r>
            <a:endParaRPr lang="en-US" dirty="0"/>
          </a:p>
        </p:txBody>
      </p:sp>
    </p:spTree>
    <p:extLst>
      <p:ext uri="{BB962C8B-B14F-4D97-AF65-F5344CB8AC3E}">
        <p14:creationId xmlns:p14="http://schemas.microsoft.com/office/powerpoint/2010/main" val="567816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299" y="2044023"/>
            <a:ext cx="10515600" cy="1325563"/>
          </a:xfrm>
        </p:spPr>
        <p:txBody>
          <a:bodyPr/>
          <a:lstStyle/>
          <a:p>
            <a:pPr algn="ctr"/>
            <a:r>
              <a:rPr lang="en-US" dirty="0" smtClean="0"/>
              <a:t>Q &amp; A</a:t>
            </a:r>
            <a:endParaRPr lang="en-US" dirty="0"/>
          </a:p>
        </p:txBody>
      </p:sp>
    </p:spTree>
    <p:extLst>
      <p:ext uri="{BB962C8B-B14F-4D97-AF65-F5344CB8AC3E}">
        <p14:creationId xmlns:p14="http://schemas.microsoft.com/office/powerpoint/2010/main" val="1904108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838200" y="1690688"/>
            <a:ext cx="10515600" cy="4889994"/>
          </a:xfrm>
        </p:spPr>
        <p:txBody>
          <a:bodyPr>
            <a:normAutofit/>
          </a:bodyPr>
          <a:lstStyle/>
          <a:p>
            <a:r>
              <a:rPr lang="en-US" dirty="0" smtClean="0"/>
              <a:t>Survey course on Western Civilization</a:t>
            </a:r>
          </a:p>
          <a:p>
            <a:pPr lvl="1"/>
            <a:r>
              <a:rPr lang="en-US" dirty="0" smtClean="0"/>
              <a:t>Expectations: </a:t>
            </a:r>
          </a:p>
          <a:p>
            <a:pPr lvl="2"/>
            <a:r>
              <a:rPr lang="en-US" dirty="0" smtClean="0"/>
              <a:t>Familiarity with foundational texts in Western literature from ancient times to the Renaissance</a:t>
            </a:r>
          </a:p>
          <a:p>
            <a:pPr lvl="2"/>
            <a:r>
              <a:rPr lang="en-US" dirty="0" smtClean="0"/>
              <a:t>Developing critical thinking, reading, and writing skill</a:t>
            </a:r>
          </a:p>
          <a:p>
            <a:pPr lvl="2"/>
            <a:endParaRPr lang="en-US" dirty="0" smtClean="0"/>
          </a:p>
          <a:p>
            <a:pPr lvl="1"/>
            <a:r>
              <a:rPr lang="en-US" dirty="0" smtClean="0"/>
              <a:t>What this course does:</a:t>
            </a:r>
          </a:p>
          <a:p>
            <a:pPr lvl="2"/>
            <a:r>
              <a:rPr lang="en-US" dirty="0" smtClean="0"/>
              <a:t>Critically analyze the construction of the West and its others, that is, it’s about monsters!</a:t>
            </a:r>
          </a:p>
          <a:p>
            <a:pPr lvl="2"/>
            <a:endParaRPr lang="en-US" dirty="0" smtClean="0"/>
          </a:p>
          <a:p>
            <a:pPr lvl="1"/>
            <a:endParaRPr lang="en-US" dirty="0"/>
          </a:p>
        </p:txBody>
      </p:sp>
    </p:spTree>
    <p:extLst>
      <p:ext uri="{BB962C8B-B14F-4D97-AF65-F5344CB8AC3E}">
        <p14:creationId xmlns:p14="http://schemas.microsoft.com/office/powerpoint/2010/main" val="3379231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223"/>
            <a:ext cx="10515600" cy="849078"/>
          </a:xfrm>
        </p:spPr>
        <p:txBody>
          <a:bodyPr>
            <a:normAutofit/>
          </a:bodyPr>
          <a:lstStyle/>
          <a:p>
            <a:r>
              <a:rPr lang="en-US" sz="2800" dirty="0" smtClean="0"/>
              <a:t>Warning! The Content of this Course May Challenge Your Worldview…</a:t>
            </a:r>
            <a:endParaRPr lang="en-US" sz="2800" dirty="0"/>
          </a:p>
        </p:txBody>
      </p:sp>
      <p:sp>
        <p:nvSpPr>
          <p:cNvPr id="3" name="Content Placeholder 2"/>
          <p:cNvSpPr>
            <a:spLocks noGrp="1"/>
          </p:cNvSpPr>
          <p:nvPr>
            <p:ph idx="1"/>
          </p:nvPr>
        </p:nvSpPr>
        <p:spPr>
          <a:xfrm>
            <a:off x="838200" y="1064301"/>
            <a:ext cx="10515600" cy="5891134"/>
          </a:xfrm>
        </p:spPr>
        <p:txBody>
          <a:bodyPr>
            <a:normAutofit fontScale="85000" lnSpcReduction="20000"/>
          </a:bodyPr>
          <a:lstStyle/>
          <a:p>
            <a:pPr marL="0" indent="0">
              <a:buNone/>
            </a:pPr>
            <a:r>
              <a:rPr lang="en-US" dirty="0" smtClean="0"/>
              <a:t>And that’s precisely the goal:</a:t>
            </a:r>
          </a:p>
          <a:p>
            <a:pPr marL="0" indent="0">
              <a:buNone/>
            </a:pPr>
            <a:endParaRPr lang="en-US" dirty="0"/>
          </a:p>
          <a:p>
            <a:pPr marL="0" indent="0">
              <a:buNone/>
            </a:pPr>
            <a:r>
              <a:rPr lang="en-US" dirty="0"/>
              <a:t>“…[A]s Shoshana </a:t>
            </a:r>
            <a:r>
              <a:rPr lang="en-US" dirty="0" err="1"/>
              <a:t>Felman</a:t>
            </a:r>
            <a:r>
              <a:rPr lang="en-US" dirty="0"/>
              <a:t> (1995) suggests, educators should expect students to enter crisis. In fact, she argues that “teaching in itself, teaching as such, takes place precisely only through crisis” (p. 55). How so? Consider the difference between education and repetition. “Education” is not about repeating what we already know, or affirming what we already believe, or reinforcing what we previously learned. That is merely repetition. Education is about learning something new, something different; education is about change. …[E]</a:t>
            </a:r>
            <a:r>
              <a:rPr lang="en-US" dirty="0" err="1"/>
              <a:t>ducation</a:t>
            </a:r>
            <a:r>
              <a:rPr lang="en-US" dirty="0"/>
              <a:t>—especially the process of learning something that tells us that the very ways in which we think and do things is not only wrong but also harmful—can be a very discomforting process. Hence the notion that learning takes place “only through crisis” (115</a:t>
            </a:r>
            <a:r>
              <a:rPr lang="en-US" dirty="0" smtClean="0"/>
              <a:t>).</a:t>
            </a:r>
          </a:p>
          <a:p>
            <a:pPr marL="0" indent="0">
              <a:buNone/>
            </a:pPr>
            <a:r>
              <a:rPr lang="en-US" dirty="0" err="1"/>
              <a:t>Kumashiro</a:t>
            </a:r>
            <a:r>
              <a:rPr lang="en-US" dirty="0"/>
              <a:t>, Kevin K. “Teaching and Learning Through Desire, Crisis, and Difference: Perverted Reflections on Anti-oppressive </a:t>
            </a:r>
            <a:r>
              <a:rPr lang="en-US" dirty="0" smtClean="0"/>
              <a:t>Education.” </a:t>
            </a:r>
            <a:r>
              <a:rPr lang="en-US" i="1" dirty="0"/>
              <a:t>Controversies in the Classroom: A Radical Teacher Reader</a:t>
            </a:r>
            <a:r>
              <a:rPr lang="en-US" dirty="0"/>
              <a:t>. New York: Teachers College P, 2008. Ed. Joseph </a:t>
            </a:r>
            <a:r>
              <a:rPr lang="en-US" dirty="0" err="1"/>
              <a:t>Entin</a:t>
            </a:r>
            <a:r>
              <a:rPr lang="en-US" dirty="0"/>
              <a:t>, Robert C. Rosen, and Leonard Vogt. New York: Teachers College P, 2008. </a:t>
            </a:r>
            <a:r>
              <a:rPr lang="en-US" dirty="0" smtClean="0"/>
              <a:t>113-125.</a:t>
            </a:r>
          </a:p>
          <a:p>
            <a:pPr marL="0" indent="0">
              <a:buNone/>
            </a:pPr>
            <a:endParaRPr lang="en-US" dirty="0"/>
          </a:p>
          <a:p>
            <a:pPr marL="0" indent="0">
              <a:buNone/>
            </a:pPr>
            <a:r>
              <a:rPr lang="en-US" dirty="0"/>
              <a:t>“What is taught in the classroom can have a positive effect in interrupting stereotypes and assumptions about ethnic groups. Painting a more accurate picture of what is happening in the world and understanding the complexity of issues such as terrorism, immigration, and cultural difference are integral to achieving this goal” (30</a:t>
            </a:r>
            <a:r>
              <a:rPr lang="en-US" dirty="0" smtClean="0"/>
              <a:t>). </a:t>
            </a:r>
          </a:p>
          <a:p>
            <a:pPr marL="0" indent="0">
              <a:buNone/>
            </a:pPr>
            <a:endParaRPr lang="en-US" dirty="0"/>
          </a:p>
          <a:p>
            <a:pPr marL="0" indent="0">
              <a:buNone/>
            </a:pPr>
            <a:r>
              <a:rPr lang="en-US" dirty="0" err="1" smtClean="0"/>
              <a:t>Verma</a:t>
            </a:r>
            <a:r>
              <a:rPr lang="en-US" dirty="0" smtClean="0"/>
              <a:t>, Rita. </a:t>
            </a:r>
            <a:r>
              <a:rPr lang="en-US" i="1" dirty="0"/>
              <a:t>Controversies in the Classroom: A Radical Teacher Reader</a:t>
            </a:r>
            <a:r>
              <a:rPr lang="en-US" dirty="0"/>
              <a:t>. New York: Teachers College P, 2008. Ed. Joseph </a:t>
            </a:r>
            <a:r>
              <a:rPr lang="en-US" dirty="0" err="1"/>
              <a:t>Entin</a:t>
            </a:r>
            <a:r>
              <a:rPr lang="en-US" dirty="0"/>
              <a:t>, Robert C. Rosen, and Leonard Vogt. New York: Teachers College P, 2008. </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2542983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lvl="2"/>
            <a:r>
              <a:rPr lang="en-US" sz="2400" dirty="0" smtClean="0"/>
              <a:t>Adjusting to college life / expectations </a:t>
            </a:r>
          </a:p>
          <a:p>
            <a:pPr lvl="2"/>
            <a:r>
              <a:rPr lang="en-US" sz="2400" dirty="0" smtClean="0"/>
              <a:t>Students’ misconceptions about the texts (the influence of visual media</a:t>
            </a:r>
            <a:r>
              <a:rPr lang="en-US" sz="2400" dirty="0" smtClean="0"/>
              <a:t>) [see images]</a:t>
            </a:r>
            <a:endParaRPr lang="en-US" sz="2400" dirty="0" smtClean="0"/>
          </a:p>
          <a:p>
            <a:pPr lvl="2"/>
            <a:r>
              <a:rPr lang="en-US" sz="2400" dirty="0" smtClean="0"/>
              <a:t>Familiar yet chronologically and geographically distant</a:t>
            </a:r>
          </a:p>
          <a:p>
            <a:pPr lvl="2"/>
            <a:r>
              <a:rPr lang="en-US" sz="2400" dirty="0" smtClean="0"/>
              <a:t>Students usually struggle with critical thinking, reading, and writing</a:t>
            </a:r>
          </a:p>
          <a:p>
            <a:endParaRPr lang="en-US" dirty="0"/>
          </a:p>
        </p:txBody>
      </p:sp>
    </p:spTree>
    <p:extLst>
      <p:ext uri="{BB962C8B-B14F-4D97-AF65-F5344CB8AC3E}">
        <p14:creationId xmlns:p14="http://schemas.microsoft.com/office/powerpoint/2010/main" val="3969921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866730" y="3227743"/>
            <a:ext cx="4938712" cy="2788758"/>
          </a:xfrm>
        </p:spPr>
      </p:pic>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95416" y="188010"/>
            <a:ext cx="2283993" cy="2854992"/>
          </a:xfr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514" y="188010"/>
            <a:ext cx="4159869" cy="4908646"/>
          </a:xfrm>
          <a:prstGeom prst="rect">
            <a:avLst/>
          </a:prstGeom>
        </p:spPr>
      </p:pic>
    </p:spTree>
    <p:extLst>
      <p:ext uri="{BB962C8B-B14F-4D97-AF65-F5344CB8AC3E}">
        <p14:creationId xmlns:p14="http://schemas.microsoft.com/office/powerpoint/2010/main" val="2491095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use of a connecting </a:t>
            </a:r>
            <a:r>
              <a:rPr lang="en-US" dirty="0" smtClean="0"/>
              <a:t>theme</a:t>
            </a:r>
          </a:p>
          <a:p>
            <a:endParaRPr lang="en-US" dirty="0" smtClean="0"/>
          </a:p>
          <a:p>
            <a:r>
              <a:rPr lang="en-US" dirty="0" smtClean="0"/>
              <a:t>Introduction to some literary yet not exclusively literary conventions:</a:t>
            </a:r>
          </a:p>
          <a:p>
            <a:pPr lvl="1"/>
            <a:r>
              <a:rPr lang="en-US" dirty="0"/>
              <a:t>Sympathetic reading vs. critical reading</a:t>
            </a:r>
          </a:p>
          <a:p>
            <a:pPr lvl="1"/>
            <a:r>
              <a:rPr lang="en-US" dirty="0" smtClean="0"/>
              <a:t>“The </a:t>
            </a:r>
            <a:r>
              <a:rPr lang="en-US" dirty="0"/>
              <a:t>implied author," "the postulated reader," and "the unreliable </a:t>
            </a:r>
            <a:r>
              <a:rPr lang="en-US" dirty="0" smtClean="0"/>
              <a:t>narrator“ (</a:t>
            </a:r>
            <a:r>
              <a:rPr lang="en-US" dirty="0"/>
              <a:t>Wayne C. </a:t>
            </a:r>
            <a:r>
              <a:rPr lang="en-US" dirty="0" smtClean="0"/>
              <a:t>Booth, </a:t>
            </a:r>
            <a:r>
              <a:rPr lang="en-US" i="1" dirty="0" smtClean="0"/>
              <a:t>The </a:t>
            </a:r>
            <a:r>
              <a:rPr lang="en-US" i="1" dirty="0"/>
              <a:t>Rhetoric of </a:t>
            </a:r>
            <a:r>
              <a:rPr lang="en-US" i="1" dirty="0" smtClean="0"/>
              <a:t>Fiction</a:t>
            </a:r>
            <a:r>
              <a:rPr lang="en-US" dirty="0" smtClean="0"/>
              <a:t>, 1961)</a:t>
            </a:r>
          </a:p>
          <a:p>
            <a:pPr lvl="1"/>
            <a:r>
              <a:rPr lang="en-US" dirty="0" smtClean="0"/>
              <a:t>Laura </a:t>
            </a:r>
            <a:r>
              <a:rPr lang="en-US" dirty="0" err="1" smtClean="0"/>
              <a:t>Mulvey’s</a:t>
            </a:r>
            <a:r>
              <a:rPr lang="en-US" dirty="0" smtClean="0"/>
              <a:t> “male gaze</a:t>
            </a:r>
            <a:r>
              <a:rPr lang="en-US" dirty="0" smtClean="0"/>
              <a:t>”</a:t>
            </a:r>
          </a:p>
          <a:p>
            <a:pPr marL="457200" lvl="1" indent="0">
              <a:buNone/>
            </a:pPr>
            <a:endParaRPr lang="en-US" dirty="0" smtClean="0"/>
          </a:p>
          <a:p>
            <a:r>
              <a:rPr lang="en-US" dirty="0" smtClean="0"/>
              <a:t>Introduction to critical theory </a:t>
            </a:r>
          </a:p>
          <a:p>
            <a:pPr lvl="1"/>
            <a:r>
              <a:rPr lang="en-US" dirty="0" smtClean="0"/>
              <a:t>Othering, orientalism, the contact zone, stereotyping, etc.</a:t>
            </a:r>
          </a:p>
          <a:p>
            <a:pPr marL="457200" lvl="1" indent="0">
              <a:buNone/>
            </a:pPr>
            <a:endParaRPr lang="en-US" dirty="0" smtClean="0"/>
          </a:p>
          <a:p>
            <a:r>
              <a:rPr lang="en-US" dirty="0" smtClean="0"/>
              <a:t>Three </a:t>
            </a:r>
            <a:r>
              <a:rPr lang="en-US" dirty="0" smtClean="0"/>
              <a:t>steps:</a:t>
            </a:r>
          </a:p>
          <a:p>
            <a:pPr lvl="1"/>
            <a:r>
              <a:rPr lang="en-US" dirty="0" smtClean="0"/>
              <a:t>Brainstorming</a:t>
            </a:r>
          </a:p>
          <a:p>
            <a:pPr lvl="1"/>
            <a:r>
              <a:rPr lang="en-US" dirty="0" smtClean="0"/>
              <a:t>Close reading</a:t>
            </a:r>
          </a:p>
          <a:p>
            <a:pPr lvl="1"/>
            <a:r>
              <a:rPr lang="en-US" dirty="0" smtClean="0"/>
              <a:t>Reflective writing  </a:t>
            </a:r>
            <a:endParaRPr lang="en-US" dirty="0"/>
          </a:p>
        </p:txBody>
      </p:sp>
    </p:spTree>
    <p:extLst>
      <p:ext uri="{BB962C8B-B14F-4D97-AF65-F5344CB8AC3E}">
        <p14:creationId xmlns:p14="http://schemas.microsoft.com/office/powerpoint/2010/main" val="971347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The Odyssey</a:t>
            </a:r>
            <a:endParaRPr lang="en-US" dirty="0"/>
          </a:p>
        </p:txBody>
      </p:sp>
      <p:sp>
        <p:nvSpPr>
          <p:cNvPr id="3" name="Content Placeholder 2"/>
          <p:cNvSpPr>
            <a:spLocks noGrp="1"/>
          </p:cNvSpPr>
          <p:nvPr>
            <p:ph idx="1"/>
          </p:nvPr>
        </p:nvSpPr>
        <p:spPr/>
        <p:txBody>
          <a:bodyPr/>
          <a:lstStyle/>
          <a:p>
            <a:endParaRPr lang="en-US" dirty="0" smtClean="0"/>
          </a:p>
          <a:p>
            <a:r>
              <a:rPr lang="en-US" dirty="0" smtClean="0"/>
              <a:t>Hospitality </a:t>
            </a:r>
            <a:r>
              <a:rPr lang="en-US" dirty="0"/>
              <a:t>(or its transgression) is at the core of the Trojan war, from which Ulysses is returning in </a:t>
            </a:r>
            <a:r>
              <a:rPr lang="en-US" i="1" dirty="0"/>
              <a:t>The Odyssey</a:t>
            </a:r>
            <a:r>
              <a:rPr lang="en-US" dirty="0"/>
              <a:t>. </a:t>
            </a:r>
          </a:p>
          <a:p>
            <a:endParaRPr lang="en-US" dirty="0"/>
          </a:p>
        </p:txBody>
      </p:sp>
    </p:spTree>
    <p:extLst>
      <p:ext uri="{BB962C8B-B14F-4D97-AF65-F5344CB8AC3E}">
        <p14:creationId xmlns:p14="http://schemas.microsoft.com/office/powerpoint/2010/main" val="2541199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 Brainstorming</a:t>
            </a:r>
            <a:endParaRPr lang="en-US" dirty="0"/>
          </a:p>
        </p:txBody>
      </p:sp>
      <p:sp>
        <p:nvSpPr>
          <p:cNvPr id="3" name="Content Placeholder 2"/>
          <p:cNvSpPr>
            <a:spLocks noGrp="1"/>
          </p:cNvSpPr>
          <p:nvPr>
            <p:ph idx="1"/>
          </p:nvPr>
        </p:nvSpPr>
        <p:spPr/>
        <p:txBody>
          <a:bodyPr/>
          <a:lstStyle/>
          <a:p>
            <a:r>
              <a:rPr lang="en-US" dirty="0" smtClean="0"/>
              <a:t>Take a couple of minutes to reflect on what hospitality means to you (what a hypothetical host and a hypothetical guest are expected to do and how they are expected to behave). Write down your reflections.</a:t>
            </a:r>
          </a:p>
          <a:p>
            <a:r>
              <a:rPr lang="en-US" dirty="0" smtClean="0"/>
              <a:t>When you are ready, write your conclusions on the white sheet on the wall.</a:t>
            </a:r>
          </a:p>
        </p:txBody>
      </p:sp>
    </p:spTree>
    <p:extLst>
      <p:ext uri="{BB962C8B-B14F-4D97-AF65-F5344CB8AC3E}">
        <p14:creationId xmlns:p14="http://schemas.microsoft.com/office/powerpoint/2010/main" val="1860142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9666"/>
            <a:ext cx="10515600" cy="5667297"/>
          </a:xfrm>
        </p:spPr>
        <p:txBody>
          <a:bodyPr>
            <a:normAutofit fontScale="70000" lnSpcReduction="20000"/>
          </a:bodyPr>
          <a:lstStyle/>
          <a:p>
            <a:pPr marL="0" indent="0">
              <a:buNone/>
            </a:pPr>
            <a:r>
              <a:rPr lang="en-US" dirty="0" smtClean="0"/>
              <a:t>According to the OED:</a:t>
            </a:r>
          </a:p>
          <a:p>
            <a:r>
              <a:rPr lang="en-US" b="1" cap="all" dirty="0"/>
              <a:t>NOUN</a:t>
            </a:r>
            <a:endParaRPr lang="en-US" dirty="0"/>
          </a:p>
          <a:p>
            <a:r>
              <a:rPr lang="en-US" b="1" dirty="0"/>
              <a:t>1</a:t>
            </a:r>
            <a:r>
              <a:rPr lang="en-US" i="1" dirty="0"/>
              <a:t>‘Scotland is renowned for its hospitality’</a:t>
            </a:r>
            <a:endParaRPr lang="en-US" dirty="0"/>
          </a:p>
          <a:p>
            <a:r>
              <a:rPr lang="en-US" b="1" cap="all" dirty="0"/>
              <a:t>SYNONYMS</a:t>
            </a:r>
            <a:endParaRPr lang="en-US" dirty="0"/>
          </a:p>
          <a:p>
            <a:r>
              <a:rPr lang="en-US" b="1" dirty="0"/>
              <a:t>friendliness</a:t>
            </a:r>
            <a:r>
              <a:rPr lang="en-US" dirty="0"/>
              <a:t>, hospitableness, welcome, warm reception, helpfulness, </a:t>
            </a:r>
            <a:r>
              <a:rPr lang="en-US" dirty="0" err="1"/>
              <a:t>neighbourliness</a:t>
            </a:r>
            <a:r>
              <a:rPr lang="en-US" dirty="0"/>
              <a:t>, warmth, warm-heartedness, kindness, kind-heartedness, congeniality, geniality, sociability, conviviality, cordiality, amicability, amenability, generosity, liberality, bountifulness, open-handedness</a:t>
            </a:r>
          </a:p>
          <a:p>
            <a:r>
              <a:rPr lang="en-US" b="1" cap="all" dirty="0"/>
              <a:t>ANTONYMS</a:t>
            </a:r>
            <a:endParaRPr lang="en-US" dirty="0"/>
          </a:p>
          <a:p>
            <a:r>
              <a:rPr lang="en-US" dirty="0"/>
              <a:t>unfriendliness</a:t>
            </a:r>
          </a:p>
          <a:p>
            <a:r>
              <a:rPr lang="en-US" b="1" dirty="0"/>
              <a:t>2</a:t>
            </a:r>
            <a:r>
              <a:rPr lang="en-US" i="1" dirty="0"/>
              <a:t>‘the inn's hospitality includes a selection of real ales, bar menu, and live music on Thursday nights’</a:t>
            </a:r>
            <a:endParaRPr lang="en-US" dirty="0"/>
          </a:p>
          <a:p>
            <a:r>
              <a:rPr lang="en-US" b="1" cap="all" dirty="0"/>
              <a:t>SYNONYMS</a:t>
            </a:r>
            <a:endParaRPr lang="en-US" dirty="0"/>
          </a:p>
          <a:p>
            <a:r>
              <a:rPr lang="en-US" b="1" dirty="0"/>
              <a:t>entertainment</a:t>
            </a:r>
            <a:r>
              <a:rPr lang="en-US" dirty="0"/>
              <a:t>, catering, food, accommodation</a:t>
            </a:r>
          </a:p>
          <a:p>
            <a:pPr marL="0" indent="0">
              <a:buNone/>
            </a:pPr>
            <a:endParaRPr lang="en-US" dirty="0" smtClean="0"/>
          </a:p>
          <a:p>
            <a:pPr marL="0" indent="0">
              <a:buNone/>
            </a:pPr>
            <a:r>
              <a:rPr lang="en-US" dirty="0" smtClean="0"/>
              <a:t>For the Ancient Greek hospitality or xenia consisted of two basic rules:</a:t>
            </a:r>
          </a:p>
          <a:p>
            <a:pPr lvl="0"/>
            <a:r>
              <a:rPr lang="en-US" dirty="0"/>
              <a:t>The respect from host to guest. The host must be hospitable to the guest and provide him/her with food, drink, bath and gifts when they leave. It is not polite to ask questions until the guest has finished the meal provided to them.</a:t>
            </a:r>
          </a:p>
          <a:p>
            <a:pPr lvl="0"/>
            <a:r>
              <a:rPr lang="en-US" dirty="0"/>
              <a:t>The respect from guest to host. The guest must be courteous to the host and not be a burden. The guest should also provide a gift if they have one</a:t>
            </a:r>
          </a:p>
          <a:p>
            <a:pPr marL="0" indent="0">
              <a:buNone/>
            </a:pPr>
            <a:endParaRPr lang="en-US" dirty="0" smtClean="0"/>
          </a:p>
          <a:p>
            <a:pPr marL="0" indent="0">
              <a:buNone/>
            </a:pPr>
            <a:r>
              <a:rPr lang="en-US" dirty="0" smtClean="0"/>
              <a:t>Host / guest are the same thing in some languages</a:t>
            </a:r>
            <a:endParaRPr lang="en-US" dirty="0"/>
          </a:p>
        </p:txBody>
      </p:sp>
    </p:spTree>
    <p:extLst>
      <p:ext uri="{BB962C8B-B14F-4D97-AF65-F5344CB8AC3E}">
        <p14:creationId xmlns:p14="http://schemas.microsoft.com/office/powerpoint/2010/main" val="3014293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176</TotalTime>
  <Words>959</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Promoting Critical Thinking, Reading and Writing in the Classroom </vt:lpstr>
      <vt:lpstr>Background</vt:lpstr>
      <vt:lpstr>Warning! The Content of this Course May Challenge Your Worldview…</vt:lpstr>
      <vt:lpstr>Challenges</vt:lpstr>
      <vt:lpstr>PowerPoint Presentation</vt:lpstr>
      <vt:lpstr>Strategies</vt:lpstr>
      <vt:lpstr>Case example: The Odyssey</vt:lpstr>
      <vt:lpstr>Activity 1: Brainstorming</vt:lpstr>
      <vt:lpstr>PowerPoint Presentation</vt:lpstr>
      <vt:lpstr>Close-reading prep</vt:lpstr>
      <vt:lpstr>Activity 2: Close-reading</vt:lpstr>
      <vt:lpstr>Activity 3: Reflective Writing</vt:lpstr>
      <vt:lpstr>Q &amp; 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Estibalitz Ezkerra</dc:creator>
  <cp:lastModifiedBy>Estibalitz Ezkerra</cp:lastModifiedBy>
  <cp:revision>26</cp:revision>
  <dcterms:created xsi:type="dcterms:W3CDTF">2017-06-14T19:40:24Z</dcterms:created>
  <dcterms:modified xsi:type="dcterms:W3CDTF">2017-06-23T14:21:44Z</dcterms:modified>
</cp:coreProperties>
</file>